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81" r:id="rId2"/>
    <p:sldId id="447" r:id="rId3"/>
    <p:sldId id="276" r:id="rId4"/>
    <p:sldId id="544" r:id="rId5"/>
    <p:sldId id="545" r:id="rId6"/>
    <p:sldId id="554" r:id="rId7"/>
    <p:sldId id="551" r:id="rId8"/>
    <p:sldId id="552" r:id="rId9"/>
    <p:sldId id="553" r:id="rId10"/>
    <p:sldId id="548" r:id="rId11"/>
    <p:sldId id="549" r:id="rId12"/>
    <p:sldId id="550" r:id="rId13"/>
    <p:sldId id="546" r:id="rId14"/>
    <p:sldId id="547" r:id="rId15"/>
    <p:sldId id="448" r:id="rId16"/>
    <p:sldId id="536" r:id="rId17"/>
    <p:sldId id="537" r:id="rId18"/>
    <p:sldId id="539" r:id="rId19"/>
    <p:sldId id="540" r:id="rId20"/>
    <p:sldId id="541" r:id="rId21"/>
    <p:sldId id="542" r:id="rId22"/>
    <p:sldId id="543" r:id="rId23"/>
    <p:sldId id="458" r:id="rId24"/>
    <p:sldId id="459" r:id="rId25"/>
    <p:sldId id="460" r:id="rId26"/>
    <p:sldId id="461" r:id="rId27"/>
    <p:sldId id="462" r:id="rId28"/>
  </p:sldIdLst>
  <p:sldSz cx="12192000" cy="6858000"/>
  <p:notesSz cx="6797675" cy="9925050"/>
  <p:photoAlbum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P1 NLP and LLMs" id="{5110845A-1821-4E20-A8A9-0A6BB7AD7120}">
          <p14:sldIdLst>
            <p14:sldId id="381"/>
          </p14:sldIdLst>
        </p14:section>
        <p14:section name="M01" id="{D51A6BAE-45AC-4994-9E8F-51950731AE22}">
          <p14:sldIdLst>
            <p14:sldId id="447"/>
            <p14:sldId id="276"/>
            <p14:sldId id="544"/>
            <p14:sldId id="545"/>
            <p14:sldId id="554"/>
            <p14:sldId id="551"/>
            <p14:sldId id="552"/>
            <p14:sldId id="553"/>
            <p14:sldId id="548"/>
            <p14:sldId id="549"/>
            <p14:sldId id="550"/>
            <p14:sldId id="546"/>
            <p14:sldId id="547"/>
            <p14:sldId id="448"/>
            <p14:sldId id="536"/>
            <p14:sldId id="537"/>
            <p14:sldId id="539"/>
            <p14:sldId id="540"/>
            <p14:sldId id="541"/>
            <p14:sldId id="542"/>
            <p14:sldId id="543"/>
            <p14:sldId id="458"/>
            <p14:sldId id="459"/>
            <p14:sldId id="460"/>
            <p14:sldId id="461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661"/>
    <a:srgbClr val="E4B780"/>
    <a:srgbClr val="E5B37F"/>
    <a:srgbClr val="FFC000"/>
    <a:srgbClr val="F9C911"/>
    <a:srgbClr val="002A47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D3CEB-92D3-49EE-B6F0-7E3AB4437EDC}" v="2196" dt="2025-02-12T23:31:49.268"/>
    <p1510:client id="{C2D516B2-6DD7-4EEA-B494-91C51D342A4B}" v="79" dt="2025-02-12T22:17:26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1" autoAdjust="0"/>
    <p:restoredTop sz="92218" autoAdjust="0"/>
  </p:normalViewPr>
  <p:slideViewPr>
    <p:cSldViewPr snapToGrid="0">
      <p:cViewPr varScale="1">
        <p:scale>
          <a:sx n="60" d="100"/>
          <a:sy n="60" d="100"/>
        </p:scale>
        <p:origin x="10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2B55-ED95-49D9-B08D-CCB983A10E5D}" type="datetimeFigureOut">
              <a:rPr lang="es-ES" smtClean="0"/>
              <a:t>30/12/2025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072C2-9485-414F-9DB9-A6D3D0BB58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1064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06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89A89-DB09-D68C-845E-D89E12196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519A9D3-A71D-87D7-7653-F74DBA2BE2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155DCB-B333-291E-BF7E-442FB9CAA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2A6335-5DEB-A1FB-4031-F302021776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072C2-9485-414F-9DB9-A6D3D0BB586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472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14E33C8-BC0C-6A0C-91B5-95E2605FD414}"/>
              </a:ext>
            </a:extLst>
          </p:cNvPr>
          <p:cNvSpPr/>
          <p:nvPr userDrawn="1"/>
        </p:nvSpPr>
        <p:spPr>
          <a:xfrm>
            <a:off x="9861204" y="63956"/>
            <a:ext cx="2244444" cy="833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B6C094-3E99-41ED-99E2-DE282532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2F0F-644B-4160-8BF6-C6E82A1AD29D}" type="datetimeFigureOut">
              <a:rPr lang="es-PE" smtClean="0"/>
              <a:t>30/12/2025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6370372-4B6A-4820-9AFC-CF403E88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C77D0D-147A-4774-948A-B6820D9B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E43E5-FAA9-441C-8748-FA66513D22E5}" type="slidenum">
              <a:rPr lang="es-PE" smtClean="0"/>
              <a:t>‹Nº›</a:t>
            </a:fld>
            <a:endParaRPr lang="es-PE" dirty="0"/>
          </a:p>
        </p:txBody>
      </p:sp>
      <p:sp>
        <p:nvSpPr>
          <p:cNvPr id="6" name="Marcador de número de diapositiva 19">
            <a:extLst>
              <a:ext uri="{FF2B5EF4-FFF2-40B4-BE49-F238E27FC236}">
                <a16:creationId xmlns:a16="http://schemas.microsoft.com/office/drawing/2014/main" id="{8D608B47-00D4-8471-7557-F9B1DE09F10C}"/>
              </a:ext>
            </a:extLst>
          </p:cNvPr>
          <p:cNvSpPr txBox="1">
            <a:spLocks/>
          </p:cNvSpPr>
          <p:nvPr userDrawn="1"/>
        </p:nvSpPr>
        <p:spPr>
          <a:xfrm>
            <a:off x="9584871" y="6356350"/>
            <a:ext cx="19832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l">
              <a:defRPr/>
            </a:pPr>
            <a:fld id="{4DD6C305-A26C-4596-ABD5-993519E9D4A5}" type="slidenum">
              <a:rPr lang="es-ES" altLang="es-ES" b="1" smtClean="0">
                <a:solidFill>
                  <a:schemeClr val="tx1"/>
                </a:solidFill>
              </a:rPr>
              <a:pPr algn="l">
                <a:defRPr/>
              </a:pPr>
              <a:t>‹Nº›</a:t>
            </a:fld>
            <a:r>
              <a:rPr lang="es-ES" altLang="es-ES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32" name="Picture 8" descr="Confianza23">
            <a:extLst>
              <a:ext uri="{FF2B5EF4-FFF2-40B4-BE49-F238E27FC236}">
                <a16:creationId xmlns:a16="http://schemas.microsoft.com/office/drawing/2014/main" id="{8646F2DA-7356-B8B7-DF94-5CD7136F0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463" y="114387"/>
            <a:ext cx="2244444" cy="71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926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609787A-DA7D-4489-8B4E-7C2E2C85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07F5B2-22C0-471D-81EA-07F0349DA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41D28-EBE0-4D00-89E5-53E4588B3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12F0F-644B-4160-8BF6-C6E82A1AD29D}" type="datetimeFigureOut">
              <a:rPr lang="es-PE" smtClean="0"/>
              <a:t>30/12/2025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6EE041-7E7E-4043-B999-1C1BCAE92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2E066C-4BD5-4FD2-9ABA-F8BB80E40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E43E5-FAA9-441C-8748-FA66513D22E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79780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gpt-2/blob/master/src/encoder.py" TargetMode="External"/><Relationship Id="rId2" Type="http://schemas.openxmlformats.org/officeDocument/2006/relationships/hyperlink" Target="http://www.pennelynn.com/Documents/CUJ/HTML/94HTML/19940045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penai/tiktok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94BC129-097E-4C91-8FA9-1684218E9B70}"/>
              </a:ext>
            </a:extLst>
          </p:cNvPr>
          <p:cNvSpPr txBox="1"/>
          <p:nvPr/>
        </p:nvSpPr>
        <p:spPr>
          <a:xfrm>
            <a:off x="1897440" y="2792454"/>
            <a:ext cx="8000029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M01: Text Preprocessing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M02: Word and Sentence Embeddings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M03: Transformer Architectures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M04: Entity-Centric NLP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M05:Applied NLP Tasks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M06: Multimodal NLP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M07: LLM Fundamentals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M08: Prompt Engineering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M09: Fine-Tuning &amp; PEFT</a:t>
            </a:r>
          </a:p>
          <a:p>
            <a:pPr marL="2150745" indent="-457200" algn="just">
              <a:buFont typeface="Arial" panose="020B0604020202020204" pitchFamily="34" charset="0"/>
              <a:buChar char="•"/>
            </a:pPr>
            <a:r>
              <a:rPr lang="en-GB" b="1" noProof="0" dirty="0">
                <a:solidFill>
                  <a:srgbClr val="D4A661"/>
                </a:solidFill>
                <a:latin typeface="Montserrat"/>
                <a:ea typeface="Calibri"/>
                <a:cs typeface="Calibri"/>
              </a:rPr>
              <a:t>M10: RAG &amp; Real-World Projects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684FAA5-0F53-432B-CE08-AB74585775A8}"/>
              </a:ext>
            </a:extLst>
          </p:cNvPr>
          <p:cNvSpPr txBox="1"/>
          <p:nvPr/>
        </p:nvSpPr>
        <p:spPr>
          <a:xfrm>
            <a:off x="2288904" y="1100520"/>
            <a:ext cx="761381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Training Program 1:</a:t>
            </a:r>
          </a:p>
          <a:p>
            <a:pPr algn="ctr"/>
            <a:r>
              <a:rPr lang="en-GB" sz="3200" b="1" noProof="1">
                <a:latin typeface="Montserrat"/>
                <a:ea typeface="Calibri" panose="020F0502020204030204"/>
                <a:cs typeface="Calibri" panose="020F0502020204030204"/>
              </a:rPr>
              <a:t>Advanced NLP &amp; Large Language Models (LLMs)</a:t>
            </a:r>
            <a:endParaRPr lang="en-GB" noProof="1">
              <a:latin typeface="Montserrat"/>
            </a:endParaRPr>
          </a:p>
        </p:txBody>
      </p:sp>
      <p:pic>
        <p:nvPicPr>
          <p:cNvPr id="9" name="Picture 4" descr="Bandera de España - Wikipedia, la enciclopedia libre">
            <a:extLst>
              <a:ext uri="{FF2B5EF4-FFF2-40B4-BE49-F238E27FC236}">
                <a16:creationId xmlns:a16="http://schemas.microsoft.com/office/drawing/2014/main" id="{55EE169B-6EFD-EF7F-C12A-7A503EF6E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8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2AE85D7-B369-849B-38A4-166EF89CE610}"/>
              </a:ext>
            </a:extLst>
          </p:cNvPr>
          <p:cNvSpPr/>
          <p:nvPr/>
        </p:nvSpPr>
        <p:spPr>
          <a:xfrm>
            <a:off x="215570" y="235900"/>
            <a:ext cx="2401717" cy="494938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139CF1-B781-F7B3-80B2-9087F9D35707}"/>
              </a:ext>
            </a:extLst>
          </p:cNvPr>
          <p:cNvSpPr txBox="1"/>
          <p:nvPr/>
        </p:nvSpPr>
        <p:spPr>
          <a:xfrm>
            <a:off x="654041" y="252536"/>
            <a:ext cx="152477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GB" sz="2400" b="1" noProof="0" dirty="0">
                <a:solidFill>
                  <a:srgbClr val="002A47"/>
                </a:solidFill>
                <a:latin typeface="Montserrat"/>
                <a:ea typeface="Calibri"/>
                <a:cs typeface="Calibri"/>
              </a:rPr>
              <a:t>THEORY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8F8C08-0F3C-6C74-4571-1247400C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97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ndera de Jordania - Wikipedia, la enciclopedia libre">
            <a:extLst>
              <a:ext uri="{FF2B5EF4-FFF2-40B4-BE49-F238E27FC236}">
                <a16:creationId xmlns:a16="http://schemas.microsoft.com/office/drawing/2014/main" id="{23E9096E-E32F-5A7C-2F35-742F4FDC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23" y="205760"/>
            <a:ext cx="1115724" cy="6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2E91A40-D88B-EF72-8AD8-683E0AFB8809}"/>
              </a:ext>
            </a:extLst>
          </p:cNvPr>
          <p:cNvSpPr/>
          <p:nvPr/>
        </p:nvSpPr>
        <p:spPr>
          <a:xfrm>
            <a:off x="3577389" y="2823411"/>
            <a:ext cx="5309937" cy="320842"/>
          </a:xfrm>
          <a:prstGeom prst="rect">
            <a:avLst/>
          </a:prstGeom>
          <a:solidFill>
            <a:schemeClr val="accent1">
              <a:alpha val="25000"/>
            </a:schemeClr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173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CFE2169-7343-2065-7E6D-24A0BD3E5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083373"/>
              </p:ext>
            </p:extLst>
          </p:nvPr>
        </p:nvGraphicFramePr>
        <p:xfrm>
          <a:off x="974387" y="1641076"/>
          <a:ext cx="10243226" cy="4991374"/>
        </p:xfrm>
        <a:graphic>
          <a:graphicData uri="http://schemas.openxmlformats.org/drawingml/2006/table">
            <a:tbl>
              <a:tblPr/>
              <a:tblGrid>
                <a:gridCol w="1449422">
                  <a:extLst>
                    <a:ext uri="{9D8B030D-6E8A-4147-A177-3AD203B41FA5}">
                      <a16:colId xmlns:a16="http://schemas.microsoft.com/office/drawing/2014/main" val="536858095"/>
                    </a:ext>
                  </a:extLst>
                </a:gridCol>
                <a:gridCol w="632297">
                  <a:extLst>
                    <a:ext uri="{9D8B030D-6E8A-4147-A177-3AD203B41FA5}">
                      <a16:colId xmlns:a16="http://schemas.microsoft.com/office/drawing/2014/main" val="838462485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761736225"/>
                    </a:ext>
                  </a:extLst>
                </a:gridCol>
                <a:gridCol w="930459">
                  <a:extLst>
                    <a:ext uri="{9D8B030D-6E8A-4147-A177-3AD203B41FA5}">
                      <a16:colId xmlns:a16="http://schemas.microsoft.com/office/drawing/2014/main" val="2509281530"/>
                    </a:ext>
                  </a:extLst>
                </a:gridCol>
                <a:gridCol w="4580029">
                  <a:extLst>
                    <a:ext uri="{9D8B030D-6E8A-4147-A177-3AD203B41FA5}">
                      <a16:colId xmlns:a16="http://schemas.microsoft.com/office/drawing/2014/main" val="1301555202"/>
                    </a:ext>
                  </a:extLst>
                </a:gridCol>
              </a:tblGrid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Tokenization Algorithm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Vocab</a:t>
                      </a:r>
                    </a:p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045455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BERT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2018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WordPiece</a:t>
                      </a:r>
                      <a:endParaRPr lang="en-GB" sz="1400" b="1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30,522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400" i="1" kern="1200" dirty="0" err="1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Standardised</a:t>
                      </a:r>
                      <a:r>
                        <a:rPr lang="en-US" sz="1400" i="1" kern="1200" dirty="0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en-US" sz="1400" i="1" kern="1200" dirty="0" err="1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subword</a:t>
                      </a:r>
                      <a:r>
                        <a:rPr lang="en-US" sz="1400" i="1" kern="1200" dirty="0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unit for bidirectional encoders. </a:t>
                      </a:r>
                      <a:r>
                        <a:rPr lang="en-GB" sz="1400" i="1" kern="12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Initial encoder-only standard.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75344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GPT-2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2019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50,257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Pioneered byte-level robustness.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02863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 err="1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RoBERTa</a:t>
                      </a:r>
                      <a:endParaRPr lang="en-GB" sz="1400" b="1" noProof="0" dirty="0">
                        <a:solidFill>
                          <a:srgbClr val="0F172A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2019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50,265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Shifted from </a:t>
                      </a:r>
                      <a:r>
                        <a:rPr lang="en-GB" sz="1400" i="1" noProof="0" dirty="0" err="1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WordPiece</a:t>
                      </a: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 to BPE for efficiency.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38153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T5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2020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Unigram (</a:t>
                      </a: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SentencePiece</a:t>
                      </a: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32,128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Utilised probability-based </a:t>
                      </a:r>
                      <a:r>
                        <a:rPr lang="en-GB" sz="1400" i="1" noProof="0" dirty="0" err="1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subword</a:t>
                      </a: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 units.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81336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GPT-3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2020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50,257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Maintained GPT-2 tokenization structure.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54330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Llama 2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2023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BPE (</a:t>
                      </a: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SentencePiece</a:t>
                      </a: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32,000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Balanced vocabulary for compute efficiency.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431594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GPT-4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2023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 (cl100k_base)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100,277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Significant efficiency gains in non-English text. </a:t>
                      </a: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Achieved superior compression for polyglot and technical corpora.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163543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Gemini 1.0/1.5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2023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BPE (</a:t>
                      </a: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SentencePiece</a:t>
                      </a: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256,000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Massive vocabulary for diverse modality integration.</a:t>
                      </a:r>
                    </a:p>
                    <a:p>
                      <a:pPr algn="l">
                        <a:buNone/>
                      </a:pP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Massive entry scale supporting million-token context windows.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73302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Llama 3 / 3.1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2024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 (</a:t>
                      </a: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tiktoken</a:t>
                      </a: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128,256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Adopts the larger, more efficient </a:t>
                      </a:r>
                      <a:r>
                        <a:rPr lang="en-GB" sz="1400" i="1" noProof="0" dirty="0" err="1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tiktoken</a:t>
                      </a: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-style vocab.</a:t>
                      </a:r>
                    </a:p>
                    <a:p>
                      <a:pPr algn="l">
                        <a:buNone/>
                      </a:pP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Refined the token-to-word ratio for open-weights efficiency.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752542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GPT-4o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2024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 (o200k_base)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200,000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Drastically reduced token counts for Asian languages.</a:t>
                      </a:r>
                    </a:p>
                    <a:p>
                      <a:pPr algn="l">
                        <a:buNone/>
                      </a:pP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Drastic reduction in token latency for Indo-Aryan and CJK scripts.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4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18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ECFE2169-7343-2065-7E6D-24A0BD3E5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07250"/>
              </p:ext>
            </p:extLst>
          </p:nvPr>
        </p:nvGraphicFramePr>
        <p:xfrm>
          <a:off x="974387" y="1641076"/>
          <a:ext cx="10243226" cy="2205428"/>
        </p:xfrm>
        <a:graphic>
          <a:graphicData uri="http://schemas.openxmlformats.org/drawingml/2006/table">
            <a:tbl>
              <a:tblPr/>
              <a:tblGrid>
                <a:gridCol w="1449422">
                  <a:extLst>
                    <a:ext uri="{9D8B030D-6E8A-4147-A177-3AD203B41FA5}">
                      <a16:colId xmlns:a16="http://schemas.microsoft.com/office/drawing/2014/main" val="536858095"/>
                    </a:ext>
                  </a:extLst>
                </a:gridCol>
                <a:gridCol w="632297">
                  <a:extLst>
                    <a:ext uri="{9D8B030D-6E8A-4147-A177-3AD203B41FA5}">
                      <a16:colId xmlns:a16="http://schemas.microsoft.com/office/drawing/2014/main" val="838462485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761736225"/>
                    </a:ext>
                  </a:extLst>
                </a:gridCol>
                <a:gridCol w="930459">
                  <a:extLst>
                    <a:ext uri="{9D8B030D-6E8A-4147-A177-3AD203B41FA5}">
                      <a16:colId xmlns:a16="http://schemas.microsoft.com/office/drawing/2014/main" val="2509281530"/>
                    </a:ext>
                  </a:extLst>
                </a:gridCol>
                <a:gridCol w="4580029">
                  <a:extLst>
                    <a:ext uri="{9D8B030D-6E8A-4147-A177-3AD203B41FA5}">
                      <a16:colId xmlns:a16="http://schemas.microsoft.com/office/drawing/2014/main" val="1301555202"/>
                    </a:ext>
                  </a:extLst>
                </a:gridCol>
              </a:tblGrid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Tokenization Algorithm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Vocab</a:t>
                      </a:r>
                    </a:p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Size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noProof="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045455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Llama 4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Dynamic BPE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buNone/>
                      </a:pPr>
                      <a:r>
                        <a:rPr lang="en-US" sz="1400" i="1" kern="1200" dirty="0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Introduced adaptive </a:t>
                      </a:r>
                      <a:r>
                        <a:rPr lang="en-US" sz="1400" i="1" kern="1200" dirty="0" err="1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tokenisation</a:t>
                      </a:r>
                      <a:r>
                        <a:rPr lang="en-US" sz="1400" i="1" kern="1200" dirty="0">
                          <a:solidFill>
                            <a:srgbClr val="475569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improved reasoning stability.</a:t>
                      </a:r>
                      <a:endParaRPr lang="en-GB" sz="1400" i="1" kern="1200" noProof="0" dirty="0">
                        <a:solidFill>
                          <a:srgbClr val="475569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75344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Claude 4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Byte-level BPE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185,000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i="1" noProof="0" dirty="0" err="1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Optimised</a:t>
                      </a: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 for long-form nuanced literary and legal analysis.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02863"/>
                  </a:ext>
                </a:extLst>
              </a:tr>
              <a:tr h="387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Gemini 2.0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Multimodal </a:t>
                      </a:r>
                      <a:r>
                        <a:rPr lang="en-GB" sz="1400" b="1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Tokeniser</a:t>
                      </a:r>
                      <a:endParaRPr lang="en-GB" sz="1400" b="1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512,000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Merged discrete audio/visual tokens into a unified latent space.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438153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rgbClr val="0F172A"/>
                          </a:solidFill>
                          <a:effectLst/>
                          <a:latin typeface="+mn-lt"/>
                        </a:rPr>
                        <a:t>GPT-5 (Preview)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2025</a:t>
                      </a:r>
                      <a:endParaRPr lang="en-GB" sz="1400" noProof="0" dirty="0"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Neural Tokenisation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0" noProof="0" dirty="0">
                          <a:solidFill>
                            <a:srgbClr val="2563EB"/>
                          </a:solidFill>
                          <a:effectLst/>
                          <a:latin typeface="+mn-lt"/>
                        </a:rPr>
                        <a:t>256,000+</a:t>
                      </a: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i="1" noProof="0" dirty="0">
                          <a:solidFill>
                            <a:srgbClr val="475569"/>
                          </a:solidFill>
                          <a:effectLst/>
                          <a:latin typeface="+mn-lt"/>
                        </a:rPr>
                        <a:t>Shifted toward learned semantic units rather than static clusters.</a:t>
                      </a:r>
                      <a:endParaRPr lang="en-GB" sz="1400" i="1" noProof="0" dirty="0">
                        <a:solidFill>
                          <a:srgbClr val="475569"/>
                        </a:solidFill>
                        <a:effectLst/>
                        <a:latin typeface="+mn-lt"/>
                      </a:endParaRPr>
                    </a:p>
                  </a:txBody>
                  <a:tcPr marL="29804" marR="29804" marT="14902" marB="14902" anchor="ctr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581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41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2025 paradigm shifts in tokenization</a:t>
            </a: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1519F78-504A-559C-BA1D-1F88210991C1}"/>
              </a:ext>
            </a:extLst>
          </p:cNvPr>
          <p:cNvSpPr txBox="1"/>
          <p:nvPr/>
        </p:nvSpPr>
        <p:spPr>
          <a:xfrm>
            <a:off x="604042" y="1717810"/>
            <a:ext cx="105341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sz="2000" noProof="0" dirty="0">
                <a:solidFill>
                  <a:srgbClr val="FFC000"/>
                </a:solidFill>
              </a:rPr>
              <a:t>Unified Multimodal Vocabularies: </a:t>
            </a:r>
            <a:r>
              <a:rPr lang="en-GB" sz="2000" noProof="0" dirty="0"/>
              <a:t>Models like Gemini have moved away from disparate </a:t>
            </a:r>
            <a:r>
              <a:rPr lang="en-GB" sz="2000" noProof="0" dirty="0" err="1"/>
              <a:t>tokenisers</a:t>
            </a:r>
            <a:r>
              <a:rPr lang="en-GB" sz="2000" noProof="0" dirty="0"/>
              <a:t>. They now utilize a single, massive vocabulary that represents not just text, but native audio and visual "words" (often referred to as patches or frames) within the same index.</a:t>
            </a:r>
          </a:p>
          <a:p>
            <a:pPr marL="457200" indent="-457200">
              <a:buAutoNum type="arabicPeriod"/>
            </a:pPr>
            <a:endParaRPr lang="en-GB" sz="2000" noProof="0" dirty="0"/>
          </a:p>
          <a:p>
            <a:pPr marL="457200" indent="-457200">
              <a:buAutoNum type="arabicPeriod"/>
            </a:pPr>
            <a:r>
              <a:rPr lang="en-GB" sz="2000" noProof="0" dirty="0">
                <a:solidFill>
                  <a:srgbClr val="FFC000"/>
                </a:solidFill>
              </a:rPr>
              <a:t>Semantic Density: </a:t>
            </a:r>
            <a:r>
              <a:rPr lang="en-GB" sz="2000" noProof="0" dirty="0"/>
              <a:t>The trend has moved towards larger vocabularies ($&gt;200,000$ tokens). This reduces the computational "tax" on non-English languages, where 2025 models now achieve near-parity in token-per-word costs across most major global dialects.</a:t>
            </a:r>
          </a:p>
          <a:p>
            <a:pPr marL="457200" indent="-457200">
              <a:buAutoNum type="arabicPeriod"/>
            </a:pPr>
            <a:endParaRPr lang="en-GB" sz="2000" noProof="0" dirty="0"/>
          </a:p>
          <a:p>
            <a:pPr marL="457200" indent="-457200">
              <a:buAutoNum type="arabicPeriod"/>
            </a:pPr>
            <a:r>
              <a:rPr lang="en-GB" sz="2000" noProof="0" dirty="0">
                <a:solidFill>
                  <a:srgbClr val="FFC000"/>
                </a:solidFill>
              </a:rPr>
              <a:t>The Rise of Neural Tokenisation: </a:t>
            </a:r>
            <a:r>
              <a:rPr lang="en-GB" sz="2000" noProof="0" dirty="0"/>
              <a:t>Frontier models (GPT-5 and beyond) have begun experimenting with Neural/Learned </a:t>
            </a:r>
            <a:r>
              <a:rPr lang="en-GB" sz="2000" noProof="0" dirty="0" err="1"/>
              <a:t>Tokenisers</a:t>
            </a:r>
            <a:r>
              <a:rPr lang="en-GB" sz="2000" noProof="0" dirty="0"/>
              <a:t>. Unlike the static algorithms of 2018–2023, these systems can adapt how they segment text based on the semantic context, further blurring the line between tokenisation and model inference.</a:t>
            </a:r>
          </a:p>
        </p:txBody>
      </p:sp>
    </p:spTree>
    <p:extLst>
      <p:ext uri="{BB962C8B-B14F-4D97-AF65-F5344CB8AC3E}">
        <p14:creationId xmlns:p14="http://schemas.microsoft.com/office/powerpoint/2010/main" val="210413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BPE Training Process and Vocabulary Size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9149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BPE in Transformers Models (e.g. GPT)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1937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9" y="1908283"/>
            <a:ext cx="79729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noProof="0" dirty="0"/>
              <a:t>1. What is Tokenization?</a:t>
            </a:r>
          </a:p>
          <a:p>
            <a:r>
              <a:rPr lang="en-GB" sz="3200" noProof="0" dirty="0"/>
              <a:t>2. Character vs. Word Tokenization</a:t>
            </a:r>
          </a:p>
          <a:p>
            <a:r>
              <a:rPr lang="en-GB" sz="3200" noProof="0" dirty="0"/>
              <a:t>3. Regular Expression Tokenizers</a:t>
            </a:r>
          </a:p>
          <a:p>
            <a:r>
              <a:rPr lang="en-GB" sz="3200" noProof="0" dirty="0"/>
              <a:t>4. Issues: Punctuation and Contractions</a:t>
            </a:r>
          </a:p>
          <a:p>
            <a:r>
              <a:rPr lang="en-GB" sz="3200" noProof="0" dirty="0"/>
              <a:t>5. Whitespace and Rule-Based Tokenization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C833F6C-CBE1-03E9-47EF-431525C8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191" y="4708228"/>
            <a:ext cx="570627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9341EC-6926-30B3-A7A4-E59E39615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1616934"/>
            <a:ext cx="814501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15BEB2-C4DD-14BF-19BA-341B1AB9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42" y="1927528"/>
            <a:ext cx="785922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19C4D6-40DF-D06F-0026-20685187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11" y="1641076"/>
            <a:ext cx="5839640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410707-50E1-E1B7-CF68-9C5FC33C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42" y="1620159"/>
            <a:ext cx="6630325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5BAC-63C8-4D96-E559-12DC84E9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1F0780E-6D7F-498C-857F-329B991AE8C8}"/>
              </a:ext>
            </a:extLst>
          </p:cNvPr>
          <p:cNvSpPr txBox="1"/>
          <p:nvPr/>
        </p:nvSpPr>
        <p:spPr>
          <a:xfrm>
            <a:off x="1604987" y="3132764"/>
            <a:ext cx="89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latin typeface="Montserrat"/>
              </a:rPr>
              <a:t>TEXT PREPROCESSING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EDDCC55-2916-1886-D1B9-9C2650034565}"/>
              </a:ext>
            </a:extLst>
          </p:cNvPr>
          <p:cNvSpPr/>
          <p:nvPr/>
        </p:nvSpPr>
        <p:spPr>
          <a:xfrm>
            <a:off x="4895140" y="2445469"/>
            <a:ext cx="2401717" cy="49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 noProof="0" dirty="0">
                <a:solidFill>
                  <a:srgbClr val="D4A661"/>
                </a:solidFill>
              </a:rPr>
              <a:t>MODULE M01</a:t>
            </a:r>
            <a:endParaRPr lang="en-GB" sz="2400" b="1" noProof="0" dirty="0">
              <a:solidFill>
                <a:srgbClr val="D4A661"/>
              </a:solidFill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25771B-9619-2060-E2DC-2B491C1FEE90}"/>
              </a:ext>
            </a:extLst>
          </p:cNvPr>
          <p:cNvSpPr txBox="1"/>
          <p:nvPr/>
        </p:nvSpPr>
        <p:spPr>
          <a:xfrm>
            <a:off x="1582284" y="4617855"/>
            <a:ext cx="8982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noProof="0" dirty="0">
                <a:latin typeface="Montserrat"/>
              </a:rPr>
              <a:t>BPE Byte Pair Encoding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E62F469-0CCE-5CCD-FA7C-F558C02641C1}"/>
              </a:ext>
            </a:extLst>
          </p:cNvPr>
          <p:cNvSpPr/>
          <p:nvPr/>
        </p:nvSpPr>
        <p:spPr>
          <a:xfrm>
            <a:off x="4872437" y="3930560"/>
            <a:ext cx="2401717" cy="49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 noProof="0" dirty="0">
                <a:solidFill>
                  <a:srgbClr val="D4A661"/>
                </a:solidFill>
              </a:rPr>
              <a:t>CHAPTER M01.2</a:t>
            </a:r>
            <a:endParaRPr lang="en-GB" sz="2400" b="1" noProof="0" dirty="0">
              <a:solidFill>
                <a:srgbClr val="D4A66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517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F0B441-7DE0-FEC3-7D28-6B1370D1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00" y="1884617"/>
            <a:ext cx="6439799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065DEE-9AA9-B93B-40CC-D0E9DD5E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06" y="2029039"/>
            <a:ext cx="6763694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1144744"/>
            <a:ext cx="44171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Fundamentals of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6CB54A-925E-CC1D-D31C-36A6A6E5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22" y="1902955"/>
            <a:ext cx="6487430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38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Byte-Pair Encoding (BPE) and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Subword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Introduction to </a:t>
            </a:r>
            <a:r>
              <a:rPr lang="en-US" sz="3200" noProof="0" dirty="0" err="1"/>
              <a:t>Subword</a:t>
            </a:r>
            <a:r>
              <a:rPr lang="en-US" sz="3200" noProof="0" dirty="0"/>
              <a:t> Tokenization</a:t>
            </a:r>
          </a:p>
          <a:p>
            <a:r>
              <a:rPr lang="en-US" sz="3200" noProof="0" dirty="0"/>
              <a:t>2. Why </a:t>
            </a:r>
            <a:r>
              <a:rPr lang="en-US" sz="3200" noProof="0" dirty="0" err="1"/>
              <a:t>Subwords</a:t>
            </a:r>
            <a:r>
              <a:rPr lang="en-US" sz="3200" noProof="0" dirty="0"/>
              <a:t>? Handling OOV (Out-of-Vocabulary)</a:t>
            </a:r>
          </a:p>
          <a:p>
            <a:r>
              <a:rPr lang="en-US" sz="3200" noProof="0" dirty="0"/>
              <a:t>3. The BPE Algorithm Explained</a:t>
            </a:r>
          </a:p>
          <a:p>
            <a:r>
              <a:rPr lang="en-US" sz="3200" noProof="0" dirty="0"/>
              <a:t>4. BPE Training Process and Vocabulary Size</a:t>
            </a:r>
          </a:p>
          <a:p>
            <a:r>
              <a:rPr lang="en-US" sz="3200" noProof="0" dirty="0"/>
              <a:t>5. BPE in Transformer Models (e.g., GPT)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748397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Advanced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Subword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Tokenization with </a:t>
            </a: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SentencePiece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The Need for Unsupervised Tokenization</a:t>
            </a:r>
          </a:p>
          <a:p>
            <a:r>
              <a:rPr lang="en-US" sz="3200" noProof="0" dirty="0"/>
              <a:t>2. </a:t>
            </a:r>
            <a:r>
              <a:rPr lang="en-US" sz="3200" noProof="0" dirty="0" err="1"/>
              <a:t>SentencePiece</a:t>
            </a:r>
            <a:r>
              <a:rPr lang="en-US" sz="3200" noProof="0" dirty="0"/>
              <a:t> vs. Traditional Tokenizers</a:t>
            </a:r>
          </a:p>
          <a:p>
            <a:r>
              <a:rPr lang="en-US" sz="3200" noProof="0" dirty="0"/>
              <a:t>3. </a:t>
            </a:r>
            <a:r>
              <a:rPr lang="en-US" sz="3200" noProof="0" dirty="0" err="1"/>
              <a:t>WordPiece</a:t>
            </a:r>
            <a:r>
              <a:rPr lang="en-US" sz="3200" noProof="0" dirty="0"/>
              <a:t> and Unigram Language Models</a:t>
            </a:r>
          </a:p>
          <a:p>
            <a:r>
              <a:rPr lang="en-US" sz="3200" noProof="0" dirty="0"/>
              <a:t>4. Key </a:t>
            </a:r>
            <a:r>
              <a:rPr lang="en-US" sz="3200" noProof="0" dirty="0" err="1"/>
              <a:t>SentencePiece</a:t>
            </a:r>
            <a:r>
              <a:rPr lang="en-US" sz="3200" noProof="0" dirty="0"/>
              <a:t> Features (e.g., prefixing)</a:t>
            </a:r>
          </a:p>
          <a:p>
            <a:r>
              <a:rPr lang="en-US" sz="3200" noProof="0" dirty="0"/>
              <a:t>5. Implementation and Use Cases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4118501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 err="1">
                <a:solidFill>
                  <a:srgbClr val="D4A661"/>
                </a:solidFill>
                <a:latin typeface="Montserrat"/>
              </a:rPr>
              <a:t>Stopwords</a:t>
            </a:r>
            <a:r>
              <a:rPr lang="en-US" sz="2000" b="1" dirty="0">
                <a:solidFill>
                  <a:srgbClr val="D4A661"/>
                </a:solidFill>
                <a:latin typeface="Montserrat"/>
              </a:rPr>
              <a:t> and Vocabulary Management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Defining and Identifying </a:t>
            </a:r>
            <a:r>
              <a:rPr lang="en-US" sz="3200" noProof="0" dirty="0" err="1"/>
              <a:t>Stopwords</a:t>
            </a:r>
            <a:endParaRPr lang="en-US" sz="3200" noProof="0" dirty="0"/>
          </a:p>
          <a:p>
            <a:r>
              <a:rPr lang="en-US" sz="3200" noProof="0" dirty="0"/>
              <a:t>2. Removing </a:t>
            </a:r>
            <a:r>
              <a:rPr lang="en-US" sz="3200" noProof="0" dirty="0" err="1"/>
              <a:t>Stopwords</a:t>
            </a:r>
            <a:r>
              <a:rPr lang="en-US" sz="3200" noProof="0" dirty="0"/>
              <a:t>: Pros and Cons</a:t>
            </a:r>
          </a:p>
          <a:p>
            <a:r>
              <a:rPr lang="en-US" sz="3200" noProof="0" dirty="0"/>
              <a:t>3. Contextual and Domain-Specific </a:t>
            </a:r>
            <a:r>
              <a:rPr lang="en-US" sz="3200" noProof="0" dirty="0" err="1"/>
              <a:t>Stopwords</a:t>
            </a:r>
            <a:endParaRPr lang="en-US" sz="3200" noProof="0" dirty="0"/>
          </a:p>
          <a:p>
            <a:r>
              <a:rPr lang="en-US" sz="3200" noProof="0" dirty="0"/>
              <a:t>4. Alternatives to Removal: Weighting (e.g., TF-IDF)</a:t>
            </a:r>
          </a:p>
          <a:p>
            <a:r>
              <a:rPr lang="en-US" sz="3200" noProof="0" dirty="0"/>
              <a:t>5. Hands-on: </a:t>
            </a:r>
            <a:r>
              <a:rPr lang="en-US" sz="3200" noProof="0" dirty="0" err="1"/>
              <a:t>Stopword</a:t>
            </a:r>
            <a:r>
              <a:rPr lang="en-US" sz="3200" noProof="0" dirty="0"/>
              <a:t> Lists in Python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521253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Processing Multilingual and Cross-Lingual Text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noProof="0" dirty="0"/>
              <a:t>1. Challenges of Multilingual NLP</a:t>
            </a:r>
          </a:p>
          <a:p>
            <a:r>
              <a:rPr lang="en-US" sz="3200" noProof="0" dirty="0"/>
              <a:t>2. Character Sets and Encodings (e.g., UTF-8)</a:t>
            </a:r>
          </a:p>
          <a:p>
            <a:r>
              <a:rPr lang="en-US" sz="3200" noProof="0" dirty="0"/>
              <a:t>3. Tokenization in Different Languages</a:t>
            </a:r>
          </a:p>
          <a:p>
            <a:r>
              <a:rPr lang="en-US" sz="3200" noProof="0" dirty="0"/>
              <a:t>4. Cross-Lingual Transfer and Models</a:t>
            </a:r>
          </a:p>
          <a:p>
            <a:r>
              <a:rPr lang="en-US" sz="3200" noProof="0" dirty="0"/>
              <a:t>5. Zero-Shot and Few-Shot Multilingual Learning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3032334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401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US" sz="2000" b="1" dirty="0">
                <a:solidFill>
                  <a:srgbClr val="D4A661"/>
                </a:solidFill>
                <a:latin typeface="Montserrat"/>
              </a:rPr>
              <a:t>Summary and Next Steps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 TEXT PREPROCESSING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D9D0862-2ACD-773C-F6A0-14047CF8729D}"/>
              </a:ext>
            </a:extLst>
          </p:cNvPr>
          <p:cNvSpPr txBox="1"/>
          <p:nvPr/>
        </p:nvSpPr>
        <p:spPr>
          <a:xfrm>
            <a:off x="1973178" y="1908283"/>
            <a:ext cx="93685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3200" noProof="0" dirty="0"/>
              <a:t>Summary</a:t>
            </a:r>
          </a:p>
          <a:p>
            <a:pPr marL="514350" indent="-514350">
              <a:buAutoNum type="arabicPeriod"/>
            </a:pPr>
            <a:r>
              <a:rPr lang="en-US" sz="3200" dirty="0"/>
              <a:t>Next Steps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101457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56365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Introduction to sub-word tokenization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869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3142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Why Sub-words? Handling OOV (Out-of-Vocabulary)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360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0C7453F-58D5-D688-1393-BACC4F4D1B53}"/>
              </a:ext>
            </a:extLst>
          </p:cNvPr>
          <p:cNvSpPr txBox="1"/>
          <p:nvPr/>
        </p:nvSpPr>
        <p:spPr>
          <a:xfrm>
            <a:off x="523873" y="1542335"/>
            <a:ext cx="1132441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GB" sz="2400" dirty="0"/>
              <a:t>BPE stans for </a:t>
            </a:r>
            <a:r>
              <a:rPr lang="en-GB" sz="2400" b="1" dirty="0">
                <a:solidFill>
                  <a:srgbClr val="FFC000"/>
                </a:solidFill>
              </a:rPr>
              <a:t>B</a:t>
            </a:r>
            <a:r>
              <a:rPr lang="en-GB" sz="2400" noProof="0" dirty="0" err="1"/>
              <a:t>yte</a:t>
            </a:r>
            <a:r>
              <a:rPr lang="en-GB" sz="2400" noProof="0" dirty="0"/>
              <a:t> </a:t>
            </a:r>
            <a:r>
              <a:rPr lang="en-GB" sz="2400" b="1" dirty="0">
                <a:solidFill>
                  <a:srgbClr val="FFC000"/>
                </a:solidFill>
              </a:rPr>
              <a:t>P</a:t>
            </a:r>
            <a:r>
              <a:rPr lang="en-GB" sz="2400" noProof="0" dirty="0"/>
              <a:t>air </a:t>
            </a:r>
            <a:r>
              <a:rPr lang="en-GB" sz="2400" b="1" dirty="0">
                <a:solidFill>
                  <a:srgbClr val="FFC000"/>
                </a:solidFill>
              </a:rPr>
              <a:t>E</a:t>
            </a:r>
            <a:r>
              <a:rPr lang="en-GB" sz="2400" noProof="0" dirty="0" err="1"/>
              <a:t>ncoding</a:t>
            </a:r>
            <a:r>
              <a:rPr lang="en-GB" sz="2400" noProof="0" dirty="0"/>
              <a:t> tokenization algorithm</a:t>
            </a:r>
          </a:p>
          <a:p>
            <a:pPr marL="457200" indent="-457200">
              <a:buAutoNum type="arabicPeriod"/>
            </a:pPr>
            <a:r>
              <a:rPr lang="en-GB" sz="2400" noProof="0" dirty="0"/>
              <a:t>Originally described in 1994 by Phil Gage in his paper “</a:t>
            </a:r>
            <a:r>
              <a:rPr lang="en-GB" sz="2400" b="1" noProof="0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New Algorithm for Data </a:t>
            </a:r>
            <a:r>
              <a:rPr lang="en-GB" sz="2400" b="1" noProof="0" dirty="0" err="1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Compression</a:t>
            </a:r>
            <a:r>
              <a:rPr lang="en-GB" sz="2400" noProof="0" dirty="0" err="1"/>
              <a:t>”as</a:t>
            </a:r>
            <a:r>
              <a:rPr lang="en-GB" sz="2400" noProof="0" dirty="0"/>
              <a:t> a </a:t>
            </a:r>
            <a:r>
              <a:rPr lang="en-US" sz="2400" noProof="0" dirty="0"/>
              <a:t>simple general-purpose data compression algorithm, called Byte Pair Encoding (BPE), which provides almost as much compression as the popular Lempel, Ziv, and Welch (LZW) method.</a:t>
            </a:r>
          </a:p>
          <a:p>
            <a:pPr lvl="1"/>
            <a:r>
              <a:rPr lang="en-US" sz="1400" noProof="0" dirty="0"/>
              <a:t>	Original input data string:   ABABCABCD</a:t>
            </a:r>
          </a:p>
          <a:p>
            <a:pPr lvl="1"/>
            <a:r>
              <a:rPr lang="en-US" sz="1400" noProof="0" dirty="0"/>
              <a:t>	Change pair AB to unused X:   XXCXCD</a:t>
            </a:r>
          </a:p>
          <a:p>
            <a:pPr lvl="1"/>
            <a:r>
              <a:rPr lang="en-US" sz="1400" noProof="0" dirty="0"/>
              <a:t>	Change pair XC to unused Y:   XYYD</a:t>
            </a:r>
          </a:p>
          <a:p>
            <a:pPr marL="457200" indent="-457200">
              <a:buAutoNum type="arabicPeriod"/>
            </a:pPr>
            <a:r>
              <a:rPr lang="en-GB" sz="2400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BPE tokenizer algorithm</a:t>
            </a:r>
            <a:r>
              <a:rPr lang="en-GB" sz="2400" dirty="0"/>
              <a:t> used in 2019 by OpenAI used in 2019  by OpenAI to train GPT models. Now used by GPT 2,3,4, Llama, Mistral, etc. </a:t>
            </a:r>
            <a:r>
              <a:rPr lang="en-US" sz="2400" dirty="0"/>
              <a:t>The main idea in BPE is to convert text into an integer representation (token IDs) for LLM training</a:t>
            </a:r>
            <a:endParaRPr lang="en-GB" sz="2400" dirty="0"/>
          </a:p>
          <a:p>
            <a:pPr marL="457200" indent="-457200">
              <a:buAutoNum type="arabicPeriod"/>
            </a:pPr>
            <a:r>
              <a:rPr lang="en-US" sz="2400" dirty="0"/>
              <a:t>Most models (i.e. Llama 3) they use OpenAI’s open-source </a:t>
            </a:r>
            <a:r>
              <a:rPr lang="en-GB" sz="2400" b="1" dirty="0" err="1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tiktoken</a:t>
            </a:r>
            <a:r>
              <a:rPr lang="en-US" sz="2400" dirty="0"/>
              <a:t> fast BPE tokenizer library, due to its computational performance; it allows loading pretrained GPT-2 and GPT-4 tokenizers (i.e. the Llama 3 models were trained using the GPT-4 tokenizer as well).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7402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33350CF4-54A8-4612-C7DC-B0630F58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42" y="1641076"/>
            <a:ext cx="6886379" cy="49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736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60F2C55F-F7B2-D105-A3FB-B70C4A6C9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" y="1452521"/>
            <a:ext cx="7837598" cy="53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6" name="Imagen 5" descr="Texto&#10;&#10;El contenido generado por IA puede ser incorrecto.">
            <a:extLst>
              <a:ext uri="{FF2B5EF4-FFF2-40B4-BE49-F238E27FC236}">
                <a16:creationId xmlns:a16="http://schemas.microsoft.com/office/drawing/2014/main" id="{76743FBE-A367-5AD0-8A91-DB63727E7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6" y="1620159"/>
            <a:ext cx="9001328" cy="50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073496D-DD88-1D87-416F-47AB717D3538}"/>
              </a:ext>
            </a:extLst>
          </p:cNvPr>
          <p:cNvSpPr/>
          <p:nvPr/>
        </p:nvSpPr>
        <p:spPr>
          <a:xfrm>
            <a:off x="443706" y="565943"/>
            <a:ext cx="160337" cy="411163"/>
          </a:xfrm>
          <a:prstGeom prst="rect">
            <a:avLst/>
          </a:prstGeom>
          <a:solidFill>
            <a:srgbClr val="D4A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PE" sz="1400">
              <a:latin typeface="Montserra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3A7C70B-7D09-6284-F726-EC7C1D084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2" y="1144744"/>
            <a:ext cx="7071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1440" tIns="0" rIns="0" bIns="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C000"/>
              </a:buClr>
            </a:pPr>
            <a:r>
              <a:rPr lang="en-GB" sz="2000" b="1" dirty="0">
                <a:solidFill>
                  <a:srgbClr val="D4A661"/>
                </a:solidFill>
                <a:latin typeface="Montserrat"/>
              </a:rPr>
              <a:t>The BPE Algorithm Explained</a:t>
            </a:r>
            <a:endParaRPr lang="en-GB" sz="2000" b="1" noProof="0" dirty="0">
              <a:solidFill>
                <a:srgbClr val="D4A661"/>
              </a:solidFill>
              <a:latin typeface="Montserrat"/>
            </a:endParaRPr>
          </a:p>
        </p:txBody>
      </p:sp>
      <p:sp>
        <p:nvSpPr>
          <p:cNvPr id="3" name="CuadroTexto 8">
            <a:extLst>
              <a:ext uri="{FF2B5EF4-FFF2-40B4-BE49-F238E27FC236}">
                <a16:creationId xmlns:a16="http://schemas.microsoft.com/office/drawing/2014/main" id="{E6433BAA-6AD0-95DE-9C2A-9D1CB41A5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043" y="525302"/>
            <a:ext cx="624443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3975" cap="sq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sz="2800" b="1" noProof="0" dirty="0">
                <a:latin typeface="Montserrat"/>
              </a:rPr>
              <a:t>M01.1 BPE</a:t>
            </a:r>
            <a:endParaRPr lang="en-GB" sz="3600" b="1" noProof="0" dirty="0">
              <a:latin typeface="Montserrat"/>
            </a:endParaRPr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4EDAC0BA-82B2-34B3-D7DB-97DE08DD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17141" cy="6858000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1E4E9983-E89D-B754-A665-7023B00B3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1" y="0"/>
            <a:ext cx="631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07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1035</Words>
  <Application>Microsoft Office PowerPoint</Application>
  <PresentationFormat>Panorámica</PresentationFormat>
  <Paragraphs>193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Jonathan Ochoa</dc:creator>
  <cp:lastModifiedBy>AUSEJO Rafael</cp:lastModifiedBy>
  <cp:revision>985</cp:revision>
  <cp:lastPrinted>2024-10-30T22:24:37Z</cp:lastPrinted>
  <dcterms:created xsi:type="dcterms:W3CDTF">2021-09-27T15:19:51Z</dcterms:created>
  <dcterms:modified xsi:type="dcterms:W3CDTF">2025-12-30T13:27:08Z</dcterms:modified>
</cp:coreProperties>
</file>